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verpass Light" charset="1" panose="00000400000000000000"/>
      <p:regular r:id="rId10"/>
    </p:embeddedFont>
    <p:embeddedFont>
      <p:font typeface="Overpass Light Bold" charset="1" panose="00000500000000000000"/>
      <p:regular r:id="rId11"/>
    </p:embeddedFont>
    <p:embeddedFont>
      <p:font typeface="Overpass Light Italics" charset="1" panose="00000400000000000000"/>
      <p:regular r:id="rId12"/>
    </p:embeddedFont>
    <p:embeddedFont>
      <p:font typeface="Overpass Light Bold Italics" charset="1" panose="00000500000000000000"/>
      <p:regular r:id="rId13"/>
    </p:embeddedFont>
    <p:embeddedFont>
      <p:font typeface="RoxboroughCF Bold" charset="1" panose="00000800000000000000"/>
      <p:regular r:id="rId14"/>
    </p:embeddedFont>
    <p:embeddedFont>
      <p:font typeface="RoxboroughCF Bold Bold" charset="1" panose="00000A00000000000000"/>
      <p:regular r:id="rId15"/>
    </p:embeddedFont>
    <p:embeddedFont>
      <p:font typeface="RoxboroughCF Bold Italics" charset="1" panose="00000800000000000000"/>
      <p:regular r:id="rId16"/>
    </p:embeddedFont>
    <p:embeddedFont>
      <p:font typeface="RoxboroughCF Bold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59889" y="0"/>
            <a:ext cx="12228111" cy="10287000"/>
          </a:xfrm>
          <a:custGeom>
            <a:avLst/>
            <a:gdLst/>
            <a:ahLst/>
            <a:cxnLst/>
            <a:rect r="r" b="b" t="t" l="l"/>
            <a:pathLst>
              <a:path h="10287000" w="12228111">
                <a:moveTo>
                  <a:pt x="0" y="0"/>
                </a:moveTo>
                <a:lnTo>
                  <a:pt x="12228111" y="0"/>
                </a:lnTo>
                <a:lnTo>
                  <a:pt x="12228111" y="10287000"/>
                </a:lnTo>
                <a:lnTo>
                  <a:pt x="0" y="10287000"/>
                </a:lnTo>
                <a:lnTo>
                  <a:pt x="0" y="0"/>
                </a:lnTo>
                <a:close/>
              </a:path>
            </a:pathLst>
          </a:custGeom>
          <a:blipFill>
            <a:blip r:embed="rId2">
              <a:alphaModFix amt="30000"/>
            </a:blip>
            <a:stretch>
              <a:fillRect l="-6083" t="0" r="-6083" b="0"/>
            </a:stretch>
          </a:blipFill>
        </p:spPr>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solidFill>
          </p:spPr>
        </p:sp>
        <p:sp>
          <p:nvSpPr>
            <p:cNvPr name="AutoShape 5" id="5"/>
            <p:cNvSpPr/>
            <p:nvPr/>
          </p:nvSpPr>
          <p:spPr>
            <a:xfrm rot="0">
              <a:off x="0" y="215970"/>
              <a:ext cx="648209" cy="20144"/>
            </a:xfrm>
            <a:prstGeom prst="rect">
              <a:avLst/>
            </a:prstGeom>
            <a:solidFill>
              <a:srgbClr val="FFFFFF">
                <a:alpha val="49804"/>
              </a:srgbClr>
            </a:solidFill>
          </p:spPr>
        </p:sp>
        <p:sp>
          <p:nvSpPr>
            <p:cNvPr name="AutoShape 6" id="6"/>
            <p:cNvSpPr/>
            <p:nvPr/>
          </p:nvSpPr>
          <p:spPr>
            <a:xfrm rot="0">
              <a:off x="0" y="431940"/>
              <a:ext cx="648209" cy="20144"/>
            </a:xfrm>
            <a:prstGeom prst="rect">
              <a:avLst/>
            </a:prstGeom>
            <a:solidFill>
              <a:srgbClr val="FFFFFF">
                <a:alpha val="49804"/>
              </a:srgbClr>
            </a:solidFill>
          </p:spPr>
        </p:sp>
      </p:grpSp>
      <p:sp>
        <p:nvSpPr>
          <p:cNvPr name="AutoShape 7" id="7"/>
          <p:cNvSpPr/>
          <p:nvPr/>
        </p:nvSpPr>
        <p:spPr>
          <a:xfrm rot="0">
            <a:off x="1271779" y="7144377"/>
            <a:ext cx="16360781" cy="9635"/>
          </a:xfrm>
          <a:prstGeom prst="rect">
            <a:avLst/>
          </a:prstGeom>
          <a:solidFill>
            <a:srgbClr val="FFFFFF"/>
          </a:solidFill>
        </p:spPr>
      </p:sp>
      <p:sp>
        <p:nvSpPr>
          <p:cNvPr name="AutoShape 8" id="8"/>
          <p:cNvSpPr/>
          <p:nvPr/>
        </p:nvSpPr>
        <p:spPr>
          <a:xfrm rot="0">
            <a:off x="1271779" y="3132987"/>
            <a:ext cx="16360781" cy="9635"/>
          </a:xfrm>
          <a:prstGeom prst="rect">
            <a:avLst/>
          </a:prstGeom>
          <a:solidFill>
            <a:srgbClr val="FFFFFF"/>
          </a:solidFill>
        </p:spPr>
      </p:sp>
      <p:sp>
        <p:nvSpPr>
          <p:cNvPr name="TextBox 9" id="9"/>
          <p:cNvSpPr txBox="true"/>
          <p:nvPr/>
        </p:nvSpPr>
        <p:spPr>
          <a:xfrm rot="0">
            <a:off x="1028700" y="8372704"/>
            <a:ext cx="4010459" cy="885596"/>
          </a:xfrm>
          <a:prstGeom prst="rect">
            <a:avLst/>
          </a:prstGeom>
        </p:spPr>
        <p:txBody>
          <a:bodyPr anchor="t" rtlCol="false" tIns="0" lIns="0" bIns="0" rIns="0">
            <a:spAutoFit/>
          </a:bodyPr>
          <a:lstStyle/>
          <a:p>
            <a:pPr>
              <a:lnSpc>
                <a:spcPts val="3359"/>
              </a:lnSpc>
            </a:pPr>
            <a:r>
              <a:rPr lang="en-US" sz="2399" spc="71">
                <a:solidFill>
                  <a:srgbClr val="FFFFFF"/>
                </a:solidFill>
                <a:latin typeface="Overpass Light"/>
              </a:rPr>
              <a:t>YORELIS MADRID</a:t>
            </a:r>
          </a:p>
          <a:p>
            <a:pPr>
              <a:lnSpc>
                <a:spcPts val="3359"/>
              </a:lnSpc>
              <a:spcBef>
                <a:spcPct val="0"/>
              </a:spcBef>
            </a:pPr>
            <a:r>
              <a:rPr lang="en-US" sz="2400" spc="72">
                <a:solidFill>
                  <a:srgbClr val="FFFFFF"/>
                </a:solidFill>
                <a:latin typeface="Overpass Light"/>
              </a:rPr>
              <a:t> 1IF131</a:t>
            </a:r>
          </a:p>
        </p:txBody>
      </p:sp>
      <p:sp>
        <p:nvSpPr>
          <p:cNvPr name="TextBox 10" id="10"/>
          <p:cNvSpPr txBox="true"/>
          <p:nvPr/>
        </p:nvSpPr>
        <p:spPr>
          <a:xfrm rot="0">
            <a:off x="148620" y="3625271"/>
            <a:ext cx="17990761" cy="3131708"/>
          </a:xfrm>
          <a:prstGeom prst="rect">
            <a:avLst/>
          </a:prstGeom>
        </p:spPr>
        <p:txBody>
          <a:bodyPr anchor="t" rtlCol="false" tIns="0" lIns="0" bIns="0" rIns="0">
            <a:spAutoFit/>
          </a:bodyPr>
          <a:lstStyle/>
          <a:p>
            <a:pPr algn="ctr">
              <a:lnSpc>
                <a:spcPts val="12200"/>
              </a:lnSpc>
            </a:pPr>
            <a:r>
              <a:rPr lang="en-US" sz="11091" spc="-110">
                <a:solidFill>
                  <a:srgbClr val="FFFFFF"/>
                </a:solidFill>
                <a:latin typeface="RoxboroughCF Bold"/>
              </a:rPr>
              <a:t>PATRÓN DE DISEÑO  </a:t>
            </a:r>
            <a:r>
              <a:rPr lang="en-US" sz="11091" spc="-110">
                <a:solidFill>
                  <a:srgbClr val="EEF0E6"/>
                </a:solidFill>
                <a:latin typeface="RoxboroughCF Bold"/>
              </a:rPr>
              <a:t>FACADE</a:t>
            </a:r>
          </a:p>
        </p:txBody>
      </p:sp>
      <p:sp>
        <p:nvSpPr>
          <p:cNvPr name="TextBox 11" id="11"/>
          <p:cNvSpPr txBox="true"/>
          <p:nvPr/>
        </p:nvSpPr>
        <p:spPr>
          <a:xfrm rot="0">
            <a:off x="16694658" y="259708"/>
            <a:ext cx="1129284" cy="1376058"/>
          </a:xfrm>
          <a:prstGeom prst="rect">
            <a:avLst/>
          </a:prstGeom>
        </p:spPr>
        <p:txBody>
          <a:bodyPr anchor="t" rtlCol="false" tIns="0" lIns="0" bIns="0" rIns="0">
            <a:spAutoFit/>
          </a:bodyPr>
          <a:lstStyle/>
          <a:p>
            <a:pPr algn="r">
              <a:lnSpc>
                <a:spcPts val="11199"/>
              </a:lnSpc>
              <a:spcBef>
                <a:spcPct val="0"/>
              </a:spcBef>
            </a:pPr>
            <a:r>
              <a:rPr lang="en-US" sz="7999">
                <a:solidFill>
                  <a:srgbClr val="FFFFFF"/>
                </a:solidFill>
                <a:latin typeface="RoxboroughCF Bold"/>
              </a:rPr>
              <a:t>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70065"/>
            <a:ext cx="8880696" cy="6788235"/>
          </a:xfrm>
          <a:custGeom>
            <a:avLst/>
            <a:gdLst/>
            <a:ahLst/>
            <a:cxnLst/>
            <a:rect r="r" b="b" t="t" l="l"/>
            <a:pathLst>
              <a:path h="6788235" w="8880696">
                <a:moveTo>
                  <a:pt x="0" y="0"/>
                </a:moveTo>
                <a:lnTo>
                  <a:pt x="8880696" y="0"/>
                </a:lnTo>
                <a:lnTo>
                  <a:pt x="8880696" y="6788235"/>
                </a:lnTo>
                <a:lnTo>
                  <a:pt x="0" y="6788235"/>
                </a:lnTo>
                <a:lnTo>
                  <a:pt x="0" y="0"/>
                </a:lnTo>
                <a:close/>
              </a:path>
            </a:pathLst>
          </a:custGeom>
          <a:blipFill>
            <a:blip r:embed="rId2"/>
            <a:stretch>
              <a:fillRect l="-9933" t="0" r="-5445" b="0"/>
            </a:stretch>
          </a:blipFill>
        </p:spPr>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alpha val="49804"/>
              </a:srgbClr>
            </a:solidFill>
          </p:spPr>
        </p:sp>
        <p:sp>
          <p:nvSpPr>
            <p:cNvPr name="AutoShape 5" id="5"/>
            <p:cNvSpPr/>
            <p:nvPr/>
          </p:nvSpPr>
          <p:spPr>
            <a:xfrm rot="0">
              <a:off x="0" y="215970"/>
              <a:ext cx="648209" cy="20144"/>
            </a:xfrm>
            <a:prstGeom prst="rect">
              <a:avLst/>
            </a:prstGeom>
            <a:solidFill>
              <a:srgbClr val="FFFFFF"/>
            </a:solidFill>
          </p:spPr>
        </p:sp>
        <p:sp>
          <p:nvSpPr>
            <p:cNvPr name="AutoShape 6" id="6"/>
            <p:cNvSpPr/>
            <p:nvPr/>
          </p:nvSpPr>
          <p:spPr>
            <a:xfrm rot="0">
              <a:off x="0" y="431940"/>
              <a:ext cx="648209" cy="20144"/>
            </a:xfrm>
            <a:prstGeom prst="rect">
              <a:avLst/>
            </a:prstGeom>
            <a:solidFill>
              <a:srgbClr val="FFFFFF">
                <a:alpha val="49804"/>
              </a:srgbClr>
            </a:solidFill>
          </p:spPr>
        </p:sp>
      </p:grpSp>
      <p:sp>
        <p:nvSpPr>
          <p:cNvPr name="Freeform 7" id="7"/>
          <p:cNvSpPr/>
          <p:nvPr/>
        </p:nvSpPr>
        <p:spPr>
          <a:xfrm flipH="false" flipV="false" rot="0">
            <a:off x="1028700" y="2470065"/>
            <a:ext cx="8880696" cy="6788235"/>
          </a:xfrm>
          <a:custGeom>
            <a:avLst/>
            <a:gdLst/>
            <a:ahLst/>
            <a:cxnLst/>
            <a:rect r="r" b="b" t="t" l="l"/>
            <a:pathLst>
              <a:path h="6788235" w="8880696">
                <a:moveTo>
                  <a:pt x="0" y="0"/>
                </a:moveTo>
                <a:lnTo>
                  <a:pt x="8880696" y="0"/>
                </a:lnTo>
                <a:lnTo>
                  <a:pt x="8880696" y="6788235"/>
                </a:lnTo>
                <a:lnTo>
                  <a:pt x="0" y="6788235"/>
                </a:lnTo>
                <a:lnTo>
                  <a:pt x="0" y="0"/>
                </a:lnTo>
                <a:close/>
              </a:path>
            </a:pathLst>
          </a:custGeom>
          <a:blipFill>
            <a:blip r:embed="rId3"/>
            <a:stretch>
              <a:fillRect l="-9192" t="-3169" r="-9192" b="0"/>
            </a:stretch>
          </a:blipFill>
        </p:spPr>
      </p:sp>
      <p:sp>
        <p:nvSpPr>
          <p:cNvPr name="Freeform 8" id="8"/>
          <p:cNvSpPr/>
          <p:nvPr/>
        </p:nvSpPr>
        <p:spPr>
          <a:xfrm flipH="false" flipV="false" rot="0">
            <a:off x="1039622" y="3393545"/>
            <a:ext cx="8880696" cy="4941274"/>
          </a:xfrm>
          <a:custGeom>
            <a:avLst/>
            <a:gdLst/>
            <a:ahLst/>
            <a:cxnLst/>
            <a:rect r="r" b="b" t="t" l="l"/>
            <a:pathLst>
              <a:path h="4941274" w="8880696">
                <a:moveTo>
                  <a:pt x="0" y="0"/>
                </a:moveTo>
                <a:lnTo>
                  <a:pt x="8880696" y="0"/>
                </a:lnTo>
                <a:lnTo>
                  <a:pt x="8880696" y="4941275"/>
                </a:lnTo>
                <a:lnTo>
                  <a:pt x="0" y="4941275"/>
                </a:lnTo>
                <a:lnTo>
                  <a:pt x="0" y="0"/>
                </a:lnTo>
                <a:close/>
              </a:path>
            </a:pathLst>
          </a:custGeom>
          <a:blipFill>
            <a:blip r:embed="rId4"/>
            <a:stretch>
              <a:fillRect l="-11711" t="0" r="-8105" b="-1107"/>
            </a:stretch>
          </a:blipFill>
        </p:spPr>
      </p:sp>
      <p:grpSp>
        <p:nvGrpSpPr>
          <p:cNvPr name="Group 9" id="9"/>
          <p:cNvGrpSpPr/>
          <p:nvPr/>
        </p:nvGrpSpPr>
        <p:grpSpPr>
          <a:xfrm rot="0">
            <a:off x="10949488" y="2184840"/>
            <a:ext cx="6309812" cy="5465786"/>
            <a:chOff x="0" y="0"/>
            <a:chExt cx="8413082" cy="7287715"/>
          </a:xfrm>
        </p:grpSpPr>
        <p:sp>
          <p:nvSpPr>
            <p:cNvPr name="TextBox 10" id="10"/>
            <p:cNvSpPr txBox="true"/>
            <p:nvPr/>
          </p:nvSpPr>
          <p:spPr>
            <a:xfrm rot="0">
              <a:off x="0" y="57150"/>
              <a:ext cx="8413082" cy="1314164"/>
            </a:xfrm>
            <a:prstGeom prst="rect">
              <a:avLst/>
            </a:prstGeom>
          </p:spPr>
          <p:txBody>
            <a:bodyPr anchor="t" rtlCol="false" tIns="0" lIns="0" bIns="0" rIns="0">
              <a:spAutoFit/>
            </a:bodyPr>
            <a:lstStyle/>
            <a:p>
              <a:pPr algn="r">
                <a:lnSpc>
                  <a:spcPts val="7458"/>
                </a:lnSpc>
              </a:pPr>
              <a:r>
                <a:rPr lang="en-US" sz="6780">
                  <a:solidFill>
                    <a:srgbClr val="FFFFFF"/>
                  </a:solidFill>
                  <a:latin typeface="RoxboroughCF Bold"/>
                </a:rPr>
                <a:t>Definición</a:t>
              </a:r>
            </a:p>
          </p:txBody>
        </p:sp>
        <p:sp>
          <p:nvSpPr>
            <p:cNvPr name="TextBox 11" id="11"/>
            <p:cNvSpPr txBox="true"/>
            <p:nvPr/>
          </p:nvSpPr>
          <p:spPr>
            <a:xfrm rot="0">
              <a:off x="0" y="2706764"/>
              <a:ext cx="8413082" cy="3885555"/>
            </a:xfrm>
            <a:prstGeom prst="rect">
              <a:avLst/>
            </a:prstGeom>
          </p:spPr>
          <p:txBody>
            <a:bodyPr anchor="t" rtlCol="false" tIns="0" lIns="0" bIns="0" rIns="0">
              <a:spAutoFit/>
            </a:bodyPr>
            <a:lstStyle/>
            <a:p>
              <a:pPr algn="just">
                <a:lnSpc>
                  <a:spcPts val="2914"/>
                </a:lnSpc>
                <a:spcBef>
                  <a:spcPct val="0"/>
                </a:spcBef>
              </a:pPr>
              <a:r>
                <a:rPr lang="en-US" sz="2081" spc="62">
                  <a:solidFill>
                    <a:srgbClr val="FFFFFF"/>
                  </a:solidFill>
                  <a:latin typeface="Overpass Light"/>
                </a:rPr>
                <a:t>Facade (Fachada) es un tipo de patrón de diseño estructural que  simplifica la interacción con sistemas complejos al proporcionar una interfaz más fácil de usar. Ayuda a reducir la dependencia de los clientes con respecto a la estructura interna del sistema, al tiempo que brinda un acceso controlado y simplificado a las funcionalidades necesarias.</a:t>
              </a:r>
            </a:p>
          </p:txBody>
        </p:sp>
      </p:grpSp>
      <p:sp>
        <p:nvSpPr>
          <p:cNvPr name="TextBox 12" id="12"/>
          <p:cNvSpPr txBox="true"/>
          <p:nvPr/>
        </p:nvSpPr>
        <p:spPr>
          <a:xfrm rot="0">
            <a:off x="15654640" y="8073562"/>
            <a:ext cx="1604660" cy="1376058"/>
          </a:xfrm>
          <a:prstGeom prst="rect">
            <a:avLst/>
          </a:prstGeom>
        </p:spPr>
        <p:txBody>
          <a:bodyPr anchor="t" rtlCol="false" tIns="0" lIns="0" bIns="0" rIns="0">
            <a:spAutoFit/>
          </a:bodyPr>
          <a:lstStyle/>
          <a:p>
            <a:pPr algn="r">
              <a:lnSpc>
                <a:spcPts val="11199"/>
              </a:lnSpc>
              <a:spcBef>
                <a:spcPct val="0"/>
              </a:spcBef>
            </a:pPr>
            <a:r>
              <a:rPr lang="en-US" sz="7999">
                <a:solidFill>
                  <a:srgbClr val="FFFFFF"/>
                </a:solidFill>
                <a:latin typeface="RoxboroughCF Bold"/>
              </a:rPr>
              <a:t>02</a:t>
            </a:r>
          </a:p>
        </p:txBody>
      </p:sp>
      <p:sp>
        <p:nvSpPr>
          <p:cNvPr name="TextBox 13" id="13"/>
          <p:cNvSpPr txBox="true"/>
          <p:nvPr/>
        </p:nvSpPr>
        <p:spPr>
          <a:xfrm rot="0">
            <a:off x="13178007" y="1013167"/>
            <a:ext cx="4081293" cy="303454"/>
          </a:xfrm>
          <a:prstGeom prst="rect">
            <a:avLst/>
          </a:prstGeom>
        </p:spPr>
        <p:txBody>
          <a:bodyPr anchor="t" rtlCol="false" tIns="0" lIns="0" bIns="0" rIns="0">
            <a:spAutoFit/>
          </a:bodyPr>
          <a:lstStyle/>
          <a:p>
            <a:pPr algn="r">
              <a:lnSpc>
                <a:spcPts val="2239"/>
              </a:lnSpc>
              <a:spcBef>
                <a:spcPct val="0"/>
              </a:spcBef>
            </a:pPr>
            <a:r>
              <a:rPr lang="en-US" sz="1599" spc="47">
                <a:solidFill>
                  <a:srgbClr val="FFFFFF"/>
                </a:solidFill>
                <a:latin typeface="Overpass Light"/>
              </a:rPr>
              <a:t>PATRÓN DE DISEÑO: FACADE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276850" cy="1211908"/>
            <a:chOff x="0" y="0"/>
            <a:chExt cx="7035800" cy="1615878"/>
          </a:xfrm>
        </p:grpSpPr>
        <p:sp>
          <p:nvSpPr>
            <p:cNvPr name="TextBox 3" id="3"/>
            <p:cNvSpPr txBox="true"/>
            <p:nvPr/>
          </p:nvSpPr>
          <p:spPr>
            <a:xfrm rot="0">
              <a:off x="0" y="428142"/>
              <a:ext cx="7035800" cy="635847"/>
            </a:xfrm>
            <a:prstGeom prst="rect">
              <a:avLst/>
            </a:prstGeom>
          </p:spPr>
          <p:txBody>
            <a:bodyPr anchor="t" rtlCol="false" tIns="0" lIns="0" bIns="0" rIns="0">
              <a:spAutoFit/>
            </a:bodyPr>
            <a:lstStyle/>
            <a:p>
              <a:pPr algn="ctr">
                <a:lnSpc>
                  <a:spcPts val="3640"/>
                </a:lnSpc>
                <a:spcBef>
                  <a:spcPct val="0"/>
                </a:spcBef>
              </a:pPr>
              <a:r>
                <a:rPr lang="en-US" sz="2600" spc="78">
                  <a:solidFill>
                    <a:srgbClr val="FFFFFF"/>
                  </a:solidFill>
                  <a:latin typeface="Overpass Light"/>
                </a:rPr>
                <a:t>ESTRUCTURA</a:t>
              </a:r>
            </a:p>
          </p:txBody>
        </p:sp>
        <p:sp>
          <p:nvSpPr>
            <p:cNvPr name="AutoShape 4" id="4"/>
            <p:cNvSpPr/>
            <p:nvPr/>
          </p:nvSpPr>
          <p:spPr>
            <a:xfrm rot="0">
              <a:off x="0" y="1603178"/>
              <a:ext cx="7035800" cy="12700"/>
            </a:xfrm>
            <a:prstGeom prst="rect">
              <a:avLst/>
            </a:prstGeom>
            <a:solidFill>
              <a:srgbClr val="FFFFFF"/>
            </a:solidFill>
          </p:spPr>
        </p:sp>
        <p:sp>
          <p:nvSpPr>
            <p:cNvPr name="AutoShape 5" id="5"/>
            <p:cNvSpPr/>
            <p:nvPr/>
          </p:nvSpPr>
          <p:spPr>
            <a:xfrm rot="0">
              <a:off x="0" y="0"/>
              <a:ext cx="7035800" cy="12700"/>
            </a:xfrm>
            <a:prstGeom prst="rect">
              <a:avLst/>
            </a:prstGeom>
            <a:solidFill>
              <a:srgbClr val="FFFFFF"/>
            </a:solidFill>
          </p:spPr>
        </p:sp>
      </p:grpSp>
      <p:sp>
        <p:nvSpPr>
          <p:cNvPr name="Freeform 6" id="6"/>
          <p:cNvSpPr/>
          <p:nvPr/>
        </p:nvSpPr>
        <p:spPr>
          <a:xfrm flipH="false" flipV="false" rot="0">
            <a:off x="6854998" y="1028700"/>
            <a:ext cx="10650639" cy="8229600"/>
          </a:xfrm>
          <a:custGeom>
            <a:avLst/>
            <a:gdLst/>
            <a:ahLst/>
            <a:cxnLst/>
            <a:rect r="r" b="b" t="t" l="l"/>
            <a:pathLst>
              <a:path h="8229600" w="10650639">
                <a:moveTo>
                  <a:pt x="0" y="0"/>
                </a:moveTo>
                <a:lnTo>
                  <a:pt x="10650640" y="0"/>
                </a:lnTo>
                <a:lnTo>
                  <a:pt x="10650640" y="8229600"/>
                </a:lnTo>
                <a:lnTo>
                  <a:pt x="0" y="8229600"/>
                </a:lnTo>
                <a:lnTo>
                  <a:pt x="0" y="0"/>
                </a:lnTo>
                <a:close/>
              </a:path>
            </a:pathLst>
          </a:custGeom>
          <a:blipFill>
            <a:blip r:embed="rId2"/>
            <a:stretch>
              <a:fillRect l="-876" t="0" r="-876" b="0"/>
            </a:stretch>
          </a:blipFill>
        </p:spPr>
      </p:sp>
      <p:sp>
        <p:nvSpPr>
          <p:cNvPr name="TextBox 7" id="7"/>
          <p:cNvSpPr txBox="true"/>
          <p:nvPr/>
        </p:nvSpPr>
        <p:spPr>
          <a:xfrm rot="0">
            <a:off x="1028700" y="2164408"/>
            <a:ext cx="5276850" cy="6825048"/>
          </a:xfrm>
          <a:prstGeom prst="rect">
            <a:avLst/>
          </a:prstGeom>
        </p:spPr>
        <p:txBody>
          <a:bodyPr anchor="t" rtlCol="false" tIns="0" lIns="0" bIns="0" rIns="0">
            <a:spAutoFit/>
          </a:bodyPr>
          <a:lstStyle/>
          <a:p>
            <a:pPr>
              <a:lnSpc>
                <a:spcPts val="2341"/>
              </a:lnSpc>
              <a:spcBef>
                <a:spcPct val="0"/>
              </a:spcBef>
            </a:pPr>
          </a:p>
          <a:p>
            <a:pPr>
              <a:lnSpc>
                <a:spcPts val="2341"/>
              </a:lnSpc>
              <a:spcBef>
                <a:spcPct val="0"/>
              </a:spcBef>
            </a:pPr>
            <a:r>
              <a:rPr lang="en-US" sz="1672" spc="50">
                <a:solidFill>
                  <a:srgbClr val="FFFFFF"/>
                </a:solidFill>
                <a:latin typeface="Overpass Light Bold"/>
              </a:rPr>
              <a:t>PATRÓN FACADE </a:t>
            </a:r>
          </a:p>
          <a:p>
            <a:pPr algn="just">
              <a:lnSpc>
                <a:spcPts val="2341"/>
              </a:lnSpc>
              <a:spcBef>
                <a:spcPct val="0"/>
              </a:spcBef>
            </a:pPr>
            <a:r>
              <a:rPr lang="en-US" sz="1672" spc="50">
                <a:solidFill>
                  <a:srgbClr val="FFFFFF"/>
                </a:solidFill>
                <a:latin typeface="Overpass Light"/>
              </a:rPr>
              <a:t>Simplifica el acceso a una parte específica del subsistema, dirigiendo las solicitudes del cliente y gestionando internamente todas las partes involucradas.</a:t>
            </a:r>
          </a:p>
          <a:p>
            <a:pPr>
              <a:lnSpc>
                <a:spcPts val="2341"/>
              </a:lnSpc>
              <a:spcBef>
                <a:spcPct val="0"/>
              </a:spcBef>
            </a:pPr>
          </a:p>
          <a:p>
            <a:pPr>
              <a:lnSpc>
                <a:spcPts val="2341"/>
              </a:lnSpc>
              <a:spcBef>
                <a:spcPct val="0"/>
              </a:spcBef>
            </a:pPr>
          </a:p>
          <a:p>
            <a:pPr>
              <a:lnSpc>
                <a:spcPts val="2341"/>
              </a:lnSpc>
              <a:spcBef>
                <a:spcPct val="0"/>
              </a:spcBef>
            </a:pPr>
            <a:r>
              <a:rPr lang="en-US" sz="1672" spc="50">
                <a:solidFill>
                  <a:srgbClr val="FFFFFF"/>
                </a:solidFill>
                <a:latin typeface="Overpass Light Bold"/>
              </a:rPr>
              <a:t>SUBSISTEMA COMPLEJO</a:t>
            </a:r>
          </a:p>
          <a:p>
            <a:pPr algn="just">
              <a:lnSpc>
                <a:spcPts val="2341"/>
              </a:lnSpc>
              <a:spcBef>
                <a:spcPct val="0"/>
              </a:spcBef>
            </a:pPr>
            <a:r>
              <a:rPr lang="en-US" sz="1672" spc="50">
                <a:solidFill>
                  <a:srgbClr val="FFFFFF"/>
                </a:solidFill>
                <a:latin typeface="Overpass Light"/>
              </a:rPr>
              <a:t>El patrón Facade permite interactuar con un subsistema complejo compuesto por múltiples objetos. Para lograr que estos objetos funcionen, se requiere un conocimiento detallado de su implementación, como inicializarlos en el orden correcto o suministrarles datos en el formato adecuado.</a:t>
            </a:r>
          </a:p>
          <a:p>
            <a:pPr>
              <a:lnSpc>
                <a:spcPts val="2341"/>
              </a:lnSpc>
              <a:spcBef>
                <a:spcPct val="0"/>
              </a:spcBef>
            </a:pPr>
          </a:p>
          <a:p>
            <a:pPr>
              <a:lnSpc>
                <a:spcPts val="2341"/>
              </a:lnSpc>
              <a:spcBef>
                <a:spcPct val="0"/>
              </a:spcBef>
            </a:pPr>
            <a:r>
              <a:rPr lang="en-US" sz="1672" spc="50">
                <a:solidFill>
                  <a:srgbClr val="FFFFFF"/>
                </a:solidFill>
                <a:latin typeface="Overpass Light Bold"/>
              </a:rPr>
              <a:t>CLIENTE</a:t>
            </a:r>
          </a:p>
          <a:p>
            <a:pPr algn="just">
              <a:lnSpc>
                <a:spcPts val="2341"/>
              </a:lnSpc>
              <a:spcBef>
                <a:spcPct val="0"/>
              </a:spcBef>
            </a:pPr>
            <a:r>
              <a:rPr lang="en-US" sz="1672" spc="50">
                <a:solidFill>
                  <a:srgbClr val="FFFFFF"/>
                </a:solidFill>
                <a:latin typeface="Overpass Light"/>
              </a:rPr>
              <a:t>El Cliente utiliza la fachada en lugar de invocar directamente los objetos del subsistema.</a:t>
            </a:r>
          </a:p>
          <a:p>
            <a:pPr>
              <a:lnSpc>
                <a:spcPts val="2341"/>
              </a:lnSpc>
              <a:spcBef>
                <a:spcPct val="0"/>
              </a:spcBef>
            </a:pPr>
          </a:p>
          <a:p>
            <a:pPr>
              <a:lnSpc>
                <a:spcPts val="2341"/>
              </a:lnSpc>
              <a:spcBef>
                <a:spcPct val="0"/>
              </a:spcBef>
            </a:pPr>
          </a:p>
          <a:p>
            <a:pPr>
              <a:lnSpc>
                <a:spcPts val="2341"/>
              </a:lnSpc>
              <a:spcBef>
                <a:spcPct val="0"/>
              </a:spcBef>
            </a:pPr>
          </a:p>
        </p:txBody>
      </p:sp>
      <p:sp>
        <p:nvSpPr>
          <p:cNvPr name="TextBox 8" id="8"/>
          <p:cNvSpPr txBox="true"/>
          <p:nvPr/>
        </p:nvSpPr>
        <p:spPr>
          <a:xfrm rot="0">
            <a:off x="1028700" y="8120389"/>
            <a:ext cx="1201205" cy="1137911"/>
          </a:xfrm>
          <a:prstGeom prst="rect">
            <a:avLst/>
          </a:prstGeom>
        </p:spPr>
        <p:txBody>
          <a:bodyPr anchor="t" rtlCol="false" tIns="0" lIns="0" bIns="0" rIns="0">
            <a:spAutoFit/>
          </a:bodyPr>
          <a:lstStyle/>
          <a:p>
            <a:pPr>
              <a:lnSpc>
                <a:spcPts val="9383"/>
              </a:lnSpc>
              <a:spcBef>
                <a:spcPct val="0"/>
              </a:spcBef>
            </a:pPr>
            <a:r>
              <a:rPr lang="en-US" sz="6702">
                <a:solidFill>
                  <a:srgbClr val="FFFFFF"/>
                </a:solidFill>
                <a:latin typeface="RoxboroughCF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859169"/>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Freeform 6" id="6"/>
          <p:cNvSpPr/>
          <p:nvPr/>
        </p:nvSpPr>
        <p:spPr>
          <a:xfrm flipH="false" flipV="false" rot="0">
            <a:off x="9144000" y="3044555"/>
            <a:ext cx="6782381" cy="6213745"/>
          </a:xfrm>
          <a:custGeom>
            <a:avLst/>
            <a:gdLst/>
            <a:ahLst/>
            <a:cxnLst/>
            <a:rect r="r" b="b" t="t" l="l"/>
            <a:pathLst>
              <a:path h="6213745" w="6782381">
                <a:moveTo>
                  <a:pt x="0" y="0"/>
                </a:moveTo>
                <a:lnTo>
                  <a:pt x="6782381" y="0"/>
                </a:lnTo>
                <a:lnTo>
                  <a:pt x="6782381" y="6213745"/>
                </a:lnTo>
                <a:lnTo>
                  <a:pt x="0" y="6213745"/>
                </a:lnTo>
                <a:lnTo>
                  <a:pt x="0" y="0"/>
                </a:lnTo>
                <a:close/>
              </a:path>
            </a:pathLst>
          </a:custGeom>
          <a:blipFill>
            <a:blip r:embed="rId2">
              <a:alphaModFix amt="26180"/>
            </a:blip>
            <a:stretch>
              <a:fillRect l="-46343" t="-20441" r="-47385" b="-20441"/>
            </a:stretch>
          </a:blipFill>
        </p:spPr>
      </p:sp>
      <p:sp>
        <p:nvSpPr>
          <p:cNvPr name="Freeform 7" id="7"/>
          <p:cNvSpPr/>
          <p:nvPr/>
        </p:nvSpPr>
        <p:spPr>
          <a:xfrm flipH="false" flipV="false" rot="0">
            <a:off x="2360480" y="3044555"/>
            <a:ext cx="6773995" cy="6213745"/>
          </a:xfrm>
          <a:custGeom>
            <a:avLst/>
            <a:gdLst/>
            <a:ahLst/>
            <a:cxnLst/>
            <a:rect r="r" b="b" t="t" l="l"/>
            <a:pathLst>
              <a:path h="6213745" w="6773995">
                <a:moveTo>
                  <a:pt x="0" y="0"/>
                </a:moveTo>
                <a:lnTo>
                  <a:pt x="6773995" y="0"/>
                </a:lnTo>
                <a:lnTo>
                  <a:pt x="6773995" y="6213745"/>
                </a:lnTo>
                <a:lnTo>
                  <a:pt x="0" y="6213745"/>
                </a:lnTo>
                <a:lnTo>
                  <a:pt x="0" y="0"/>
                </a:lnTo>
                <a:close/>
              </a:path>
            </a:pathLst>
          </a:custGeom>
          <a:blipFill>
            <a:blip r:embed="rId3">
              <a:alphaModFix amt="26180"/>
            </a:blip>
            <a:stretch>
              <a:fillRect l="-19660" t="-6420" r="-36580" b="-6420"/>
            </a:stretch>
          </a:blipFill>
        </p:spPr>
      </p:sp>
      <p:sp>
        <p:nvSpPr>
          <p:cNvPr name="AutoShape 8" id="8"/>
          <p:cNvSpPr/>
          <p:nvPr/>
        </p:nvSpPr>
        <p:spPr>
          <a:xfrm rot="0">
            <a:off x="9134475" y="3044555"/>
            <a:ext cx="9525" cy="6213745"/>
          </a:xfrm>
          <a:prstGeom prst="rect">
            <a:avLst/>
          </a:prstGeom>
          <a:solidFill>
            <a:srgbClr val="FFFFFF"/>
          </a:solidFill>
        </p:spPr>
      </p:sp>
      <p:sp>
        <p:nvSpPr>
          <p:cNvPr name="AutoShape 9" id="9"/>
          <p:cNvSpPr/>
          <p:nvPr/>
        </p:nvSpPr>
        <p:spPr>
          <a:xfrm rot="0">
            <a:off x="15916856" y="3044555"/>
            <a:ext cx="9525" cy="6213745"/>
          </a:xfrm>
          <a:prstGeom prst="rect">
            <a:avLst/>
          </a:prstGeom>
          <a:solidFill>
            <a:srgbClr val="FFFFFF"/>
          </a:solidFill>
        </p:spPr>
      </p:sp>
      <p:grpSp>
        <p:nvGrpSpPr>
          <p:cNvPr name="Group 10" id="10"/>
          <p:cNvGrpSpPr/>
          <p:nvPr/>
        </p:nvGrpSpPr>
        <p:grpSpPr>
          <a:xfrm rot="0">
            <a:off x="3145195" y="4997915"/>
            <a:ext cx="5254082" cy="2307024"/>
            <a:chOff x="0" y="0"/>
            <a:chExt cx="7005442" cy="3076032"/>
          </a:xfrm>
        </p:grpSpPr>
        <p:sp>
          <p:nvSpPr>
            <p:cNvPr name="TextBox 11" id="11"/>
            <p:cNvSpPr txBox="true"/>
            <p:nvPr/>
          </p:nvSpPr>
          <p:spPr>
            <a:xfrm rot="0">
              <a:off x="0" y="-135199"/>
              <a:ext cx="7005442" cy="698923"/>
            </a:xfrm>
            <a:prstGeom prst="rect">
              <a:avLst/>
            </a:prstGeom>
          </p:spPr>
          <p:txBody>
            <a:bodyPr anchor="t" rtlCol="false" tIns="0" lIns="0" bIns="0" rIns="0">
              <a:spAutoFit/>
            </a:bodyPr>
            <a:lstStyle/>
            <a:p>
              <a:pPr algn="ctr">
                <a:lnSpc>
                  <a:spcPts val="3919"/>
                </a:lnSpc>
                <a:spcBef>
                  <a:spcPct val="0"/>
                </a:spcBef>
              </a:pPr>
              <a:r>
                <a:rPr lang="en-US" sz="2799" spc="83">
                  <a:solidFill>
                    <a:srgbClr val="FFFFFF"/>
                  </a:solidFill>
                  <a:latin typeface="Overpass Light Italics"/>
                </a:rPr>
                <a:t>VENTAJAS</a:t>
              </a:r>
            </a:p>
          </p:txBody>
        </p:sp>
        <p:sp>
          <p:nvSpPr>
            <p:cNvPr name="TextBox 12" id="12"/>
            <p:cNvSpPr txBox="true"/>
            <p:nvPr/>
          </p:nvSpPr>
          <p:spPr>
            <a:xfrm rot="0">
              <a:off x="0" y="928025"/>
              <a:ext cx="7005442" cy="2120265"/>
            </a:xfrm>
            <a:prstGeom prst="rect">
              <a:avLst/>
            </a:prstGeom>
          </p:spPr>
          <p:txBody>
            <a:bodyPr anchor="t" rtlCol="false" tIns="0" lIns="0" bIns="0" rIns="0">
              <a:spAutoFit/>
            </a:bodyPr>
            <a:lstStyle/>
            <a:p>
              <a:pPr algn="just">
                <a:lnSpc>
                  <a:spcPts val="2520"/>
                </a:lnSpc>
                <a:spcBef>
                  <a:spcPct val="0"/>
                </a:spcBef>
              </a:pPr>
              <a:r>
                <a:rPr lang="en-US" sz="1800" spc="53">
                  <a:solidFill>
                    <a:srgbClr val="FFFFFF"/>
                  </a:solidFill>
                  <a:latin typeface="Overpass Light"/>
                </a:rPr>
                <a:t>E</a:t>
              </a:r>
              <a:r>
                <a:rPr lang="en-US" sz="1800" spc="53">
                  <a:solidFill>
                    <a:srgbClr val="FFFFFF"/>
                  </a:solidFill>
                  <a:latin typeface="Overpass Light"/>
                </a:rPr>
                <a:t>l patrón Facade permite una mayor modularidad, oculta los detalles internos y simplifica el uso del subsistema, lo que proporciona flexibilidad y facilita el mantenimiento del sistema.</a:t>
              </a:r>
            </a:p>
          </p:txBody>
        </p:sp>
      </p:grpSp>
      <p:sp>
        <p:nvSpPr>
          <p:cNvPr name="TextBox 13" id="13"/>
          <p:cNvSpPr txBox="true"/>
          <p:nvPr/>
        </p:nvSpPr>
        <p:spPr>
          <a:xfrm rot="0">
            <a:off x="4499013" y="538563"/>
            <a:ext cx="12760287" cy="1818887"/>
          </a:xfrm>
          <a:prstGeom prst="rect">
            <a:avLst/>
          </a:prstGeom>
        </p:spPr>
        <p:txBody>
          <a:bodyPr anchor="t" rtlCol="false" tIns="0" lIns="0" bIns="0" rIns="0">
            <a:spAutoFit/>
          </a:bodyPr>
          <a:lstStyle/>
          <a:p>
            <a:pPr algn="r">
              <a:lnSpc>
                <a:spcPts val="7145"/>
              </a:lnSpc>
            </a:pPr>
            <a:r>
              <a:rPr lang="en-US" sz="5954">
                <a:solidFill>
                  <a:srgbClr val="FFFFFF"/>
                </a:solidFill>
                <a:latin typeface="RoxboroughCF Bold"/>
              </a:rPr>
              <a:t>04  </a:t>
            </a:r>
            <a:r>
              <a:rPr lang="en-US" sz="5954">
                <a:solidFill>
                  <a:srgbClr val="FFFFFF"/>
                </a:solidFill>
                <a:latin typeface="RoxboroughCF Bold"/>
              </a:rPr>
              <a:t>VENTAJAS Y  DESVENTAJAS</a:t>
            </a:r>
          </a:p>
          <a:p>
            <a:pPr algn="r">
              <a:lnSpc>
                <a:spcPts val="7145"/>
              </a:lnSpc>
            </a:pPr>
          </a:p>
        </p:txBody>
      </p:sp>
      <p:sp>
        <p:nvSpPr>
          <p:cNvPr name="TextBox 14" id="14"/>
          <p:cNvSpPr txBox="true"/>
          <p:nvPr/>
        </p:nvSpPr>
        <p:spPr>
          <a:xfrm rot="5400000">
            <a:off x="14714502" y="6646826"/>
            <a:ext cx="4919493" cy="303454"/>
          </a:xfrm>
          <a:prstGeom prst="rect">
            <a:avLst/>
          </a:prstGeom>
        </p:spPr>
        <p:txBody>
          <a:bodyPr anchor="t" rtlCol="false" tIns="0" lIns="0" bIns="0" rIns="0">
            <a:spAutoFit/>
          </a:bodyPr>
          <a:lstStyle/>
          <a:p>
            <a:pPr algn="r">
              <a:lnSpc>
                <a:spcPts val="2239"/>
              </a:lnSpc>
              <a:spcBef>
                <a:spcPct val="0"/>
              </a:spcBef>
            </a:pPr>
            <a:r>
              <a:rPr lang="en-US" sz="1599" spc="47">
                <a:solidFill>
                  <a:srgbClr val="FFFFFF"/>
                </a:solidFill>
                <a:latin typeface="Overpass Light"/>
              </a:rPr>
              <a:t>PATRÓN DE DISEÑO FACADE</a:t>
            </a:r>
          </a:p>
        </p:txBody>
      </p:sp>
      <p:grpSp>
        <p:nvGrpSpPr>
          <p:cNvPr name="Group 15" id="15"/>
          <p:cNvGrpSpPr/>
          <p:nvPr/>
        </p:nvGrpSpPr>
        <p:grpSpPr>
          <a:xfrm rot="0">
            <a:off x="9869673" y="4997915"/>
            <a:ext cx="5167227" cy="2935674"/>
            <a:chOff x="0" y="0"/>
            <a:chExt cx="6889635" cy="3914232"/>
          </a:xfrm>
        </p:grpSpPr>
        <p:sp>
          <p:nvSpPr>
            <p:cNvPr name="TextBox 16" id="16"/>
            <p:cNvSpPr txBox="true"/>
            <p:nvPr/>
          </p:nvSpPr>
          <p:spPr>
            <a:xfrm rot="0">
              <a:off x="0" y="-135199"/>
              <a:ext cx="6889635" cy="698923"/>
            </a:xfrm>
            <a:prstGeom prst="rect">
              <a:avLst/>
            </a:prstGeom>
          </p:spPr>
          <p:txBody>
            <a:bodyPr anchor="t" rtlCol="false" tIns="0" lIns="0" bIns="0" rIns="0">
              <a:spAutoFit/>
            </a:bodyPr>
            <a:lstStyle/>
            <a:p>
              <a:pPr algn="ctr">
                <a:lnSpc>
                  <a:spcPts val="3919"/>
                </a:lnSpc>
                <a:spcBef>
                  <a:spcPct val="0"/>
                </a:spcBef>
              </a:pPr>
              <a:r>
                <a:rPr lang="en-US" sz="2799" spc="83">
                  <a:solidFill>
                    <a:srgbClr val="FFFFFF"/>
                  </a:solidFill>
                  <a:latin typeface="Overpass Light Italics"/>
                </a:rPr>
                <a:t>DESVENTAJAS</a:t>
              </a:r>
            </a:p>
          </p:txBody>
        </p:sp>
        <p:sp>
          <p:nvSpPr>
            <p:cNvPr name="TextBox 17" id="17"/>
            <p:cNvSpPr txBox="true"/>
            <p:nvPr/>
          </p:nvSpPr>
          <p:spPr>
            <a:xfrm rot="0">
              <a:off x="0" y="928025"/>
              <a:ext cx="6889635" cy="2958465"/>
            </a:xfrm>
            <a:prstGeom prst="rect">
              <a:avLst/>
            </a:prstGeom>
          </p:spPr>
          <p:txBody>
            <a:bodyPr anchor="t" rtlCol="false" tIns="0" lIns="0" bIns="0" rIns="0">
              <a:spAutoFit/>
            </a:bodyPr>
            <a:lstStyle/>
            <a:p>
              <a:pPr algn="just">
                <a:lnSpc>
                  <a:spcPts val="2520"/>
                </a:lnSpc>
                <a:spcBef>
                  <a:spcPct val="0"/>
                </a:spcBef>
              </a:pPr>
              <a:r>
                <a:rPr lang="en-US" sz="1800" spc="53">
                  <a:solidFill>
                    <a:srgbClr val="FFFFFF"/>
                  </a:solidFill>
                  <a:latin typeface="Overpass Light"/>
                </a:rPr>
                <a:t>C</a:t>
              </a:r>
              <a:r>
                <a:rPr lang="en-US" sz="1800" spc="53">
                  <a:solidFill>
                    <a:srgbClr val="FFFFFF"/>
                  </a:solidFill>
                  <a:latin typeface="Overpass Light"/>
                </a:rPr>
                <a:t>uando varios clientes necesitan acceder a subconjuntos diferentes de la funcionalidad que proporciona el sistema, podría ocurrir que terminen utilizando solo una pequeña parte de la fachada global. En este caso, es conveniente utilizar varias fachadas más específicas en lugar de una única fachada global.</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8046392"/>
            <a:ext cx="5276850" cy="1211908"/>
            <a:chOff x="0" y="0"/>
            <a:chExt cx="7035800" cy="1615878"/>
          </a:xfrm>
        </p:grpSpPr>
        <p:sp>
          <p:nvSpPr>
            <p:cNvPr name="TextBox 3" id="3"/>
            <p:cNvSpPr txBox="true"/>
            <p:nvPr/>
          </p:nvSpPr>
          <p:spPr>
            <a:xfrm rot="0">
              <a:off x="0" y="431841"/>
              <a:ext cx="7035800" cy="635847"/>
            </a:xfrm>
            <a:prstGeom prst="rect">
              <a:avLst/>
            </a:prstGeom>
          </p:spPr>
          <p:txBody>
            <a:bodyPr anchor="t" rtlCol="false" tIns="0" lIns="0" bIns="0" rIns="0">
              <a:spAutoFit/>
            </a:bodyPr>
            <a:lstStyle/>
            <a:p>
              <a:pPr algn="ctr">
                <a:lnSpc>
                  <a:spcPts val="3640"/>
                </a:lnSpc>
                <a:spcBef>
                  <a:spcPct val="0"/>
                </a:spcBef>
              </a:pPr>
              <a:r>
                <a:rPr lang="en-US" sz="2600" spc="78">
                  <a:solidFill>
                    <a:srgbClr val="FFFFFF"/>
                  </a:solidFill>
                  <a:latin typeface="Overpass Light"/>
                </a:rPr>
                <a:t>EJEMPLO</a:t>
              </a:r>
            </a:p>
          </p:txBody>
        </p:sp>
        <p:sp>
          <p:nvSpPr>
            <p:cNvPr name="AutoShape 4" id="4"/>
            <p:cNvSpPr/>
            <p:nvPr/>
          </p:nvSpPr>
          <p:spPr>
            <a:xfrm rot="0">
              <a:off x="0" y="1603178"/>
              <a:ext cx="7035800" cy="12700"/>
            </a:xfrm>
            <a:prstGeom prst="rect">
              <a:avLst/>
            </a:prstGeom>
            <a:solidFill>
              <a:srgbClr val="FFFFFF"/>
            </a:solidFill>
          </p:spPr>
        </p:sp>
        <p:sp>
          <p:nvSpPr>
            <p:cNvPr name="AutoShape 5" id="5"/>
            <p:cNvSpPr/>
            <p:nvPr/>
          </p:nvSpPr>
          <p:spPr>
            <a:xfrm rot="0">
              <a:off x="0" y="0"/>
              <a:ext cx="7035800" cy="12700"/>
            </a:xfrm>
            <a:prstGeom prst="rect">
              <a:avLst/>
            </a:prstGeom>
            <a:solidFill>
              <a:srgbClr val="FFFFFF"/>
            </a:solidFill>
          </p:spPr>
        </p:sp>
      </p:grpSp>
      <p:grpSp>
        <p:nvGrpSpPr>
          <p:cNvPr name="Group 6" id="6"/>
          <p:cNvGrpSpPr/>
          <p:nvPr/>
        </p:nvGrpSpPr>
        <p:grpSpPr>
          <a:xfrm rot="-1080000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solidFill>
          </p:spPr>
        </p:sp>
        <p:sp>
          <p:nvSpPr>
            <p:cNvPr name="AutoShape 8" id="8"/>
            <p:cNvSpPr/>
            <p:nvPr/>
          </p:nvSpPr>
          <p:spPr>
            <a:xfrm rot="0">
              <a:off x="0" y="215970"/>
              <a:ext cx="648209" cy="20144"/>
            </a:xfrm>
            <a:prstGeom prst="rect">
              <a:avLst/>
            </a:prstGeom>
            <a:solidFill>
              <a:srgbClr val="FFFFFF">
                <a:alpha val="49804"/>
              </a:srgbClr>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Freeform 10" id="10"/>
          <p:cNvSpPr/>
          <p:nvPr/>
        </p:nvSpPr>
        <p:spPr>
          <a:xfrm flipH="false" flipV="false" rot="0">
            <a:off x="7712379" y="1855263"/>
            <a:ext cx="9199500" cy="6797083"/>
          </a:xfrm>
          <a:custGeom>
            <a:avLst/>
            <a:gdLst/>
            <a:ahLst/>
            <a:cxnLst/>
            <a:rect r="r" b="b" t="t" l="l"/>
            <a:pathLst>
              <a:path h="6797083" w="9199500">
                <a:moveTo>
                  <a:pt x="0" y="0"/>
                </a:moveTo>
                <a:lnTo>
                  <a:pt x="9199500" y="0"/>
                </a:lnTo>
                <a:lnTo>
                  <a:pt x="9199500" y="6797083"/>
                </a:lnTo>
                <a:lnTo>
                  <a:pt x="0" y="6797083"/>
                </a:lnTo>
                <a:lnTo>
                  <a:pt x="0" y="0"/>
                </a:lnTo>
                <a:close/>
              </a:path>
            </a:pathLst>
          </a:custGeom>
          <a:blipFill>
            <a:blip r:embed="rId2"/>
            <a:stretch>
              <a:fillRect l="0" t="0" r="0" b="0"/>
            </a:stretch>
          </a:blipFill>
        </p:spPr>
      </p:sp>
      <p:sp>
        <p:nvSpPr>
          <p:cNvPr name="TextBox 11" id="11"/>
          <p:cNvSpPr txBox="true"/>
          <p:nvPr/>
        </p:nvSpPr>
        <p:spPr>
          <a:xfrm rot="0">
            <a:off x="1028700" y="3729290"/>
            <a:ext cx="5276850" cy="2395923"/>
          </a:xfrm>
          <a:prstGeom prst="rect">
            <a:avLst/>
          </a:prstGeom>
        </p:spPr>
        <p:txBody>
          <a:bodyPr anchor="t" rtlCol="false" tIns="0" lIns="0" bIns="0" rIns="0">
            <a:spAutoFit/>
          </a:bodyPr>
          <a:lstStyle/>
          <a:p>
            <a:pPr algn="just">
              <a:lnSpc>
                <a:spcPts val="2341"/>
              </a:lnSpc>
              <a:spcBef>
                <a:spcPct val="0"/>
              </a:spcBef>
            </a:pPr>
            <a:r>
              <a:rPr lang="en-US" sz="1672" spc="50">
                <a:solidFill>
                  <a:srgbClr val="FFFFFF"/>
                </a:solidFill>
                <a:latin typeface="Overpass Light"/>
              </a:rPr>
              <a:t>Una aplicación que sube breves vídeos divertidos de gatos a las redes sociales, podría potencialmente utilizar una biblioteca de conversión de vídeo profesional. Sin embargo, lo único que necesita en realidad es una clase con el método simple codificar(nombreDelArchivo, formato). Una vez que crees dicha clase y la conectes con la biblioteca de conversión de vídeo, tendrás tu primera fachada.</a:t>
            </a:r>
          </a:p>
        </p:txBody>
      </p:sp>
      <p:sp>
        <p:nvSpPr>
          <p:cNvPr name="TextBox 12" id="12"/>
          <p:cNvSpPr txBox="true"/>
          <p:nvPr/>
        </p:nvSpPr>
        <p:spPr>
          <a:xfrm rot="0">
            <a:off x="914254" y="6647915"/>
            <a:ext cx="1201205" cy="1137911"/>
          </a:xfrm>
          <a:prstGeom prst="rect">
            <a:avLst/>
          </a:prstGeom>
        </p:spPr>
        <p:txBody>
          <a:bodyPr anchor="t" rtlCol="false" tIns="0" lIns="0" bIns="0" rIns="0">
            <a:spAutoFit/>
          </a:bodyPr>
          <a:lstStyle/>
          <a:p>
            <a:pPr>
              <a:lnSpc>
                <a:spcPts val="9383"/>
              </a:lnSpc>
              <a:spcBef>
                <a:spcPct val="0"/>
              </a:spcBef>
            </a:pPr>
            <a:r>
              <a:rPr lang="en-US" sz="6702">
                <a:solidFill>
                  <a:srgbClr val="FFFFFF"/>
                </a:solidFill>
                <a:latin typeface="RoxboroughCF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Freeform 6" id="6"/>
          <p:cNvSpPr/>
          <p:nvPr/>
        </p:nvSpPr>
        <p:spPr>
          <a:xfrm flipH="false" flipV="false" rot="0">
            <a:off x="7660828" y="9525"/>
            <a:ext cx="10627172" cy="10277475"/>
          </a:xfrm>
          <a:custGeom>
            <a:avLst/>
            <a:gdLst/>
            <a:ahLst/>
            <a:cxnLst/>
            <a:rect r="r" b="b" t="t" l="l"/>
            <a:pathLst>
              <a:path h="10277475" w="10627172">
                <a:moveTo>
                  <a:pt x="0" y="0"/>
                </a:moveTo>
                <a:lnTo>
                  <a:pt x="10627172" y="0"/>
                </a:lnTo>
                <a:lnTo>
                  <a:pt x="10627172" y="10277475"/>
                </a:lnTo>
                <a:lnTo>
                  <a:pt x="0" y="10277475"/>
                </a:lnTo>
                <a:lnTo>
                  <a:pt x="0" y="0"/>
                </a:lnTo>
                <a:close/>
              </a:path>
            </a:pathLst>
          </a:custGeom>
          <a:blipFill>
            <a:blip r:embed="rId2">
              <a:alphaModFix amt="29000"/>
            </a:blip>
            <a:stretch>
              <a:fillRect l="-15599" t="0" r="-29555" b="0"/>
            </a:stretch>
          </a:blipFill>
        </p:spPr>
      </p:sp>
      <p:sp>
        <p:nvSpPr>
          <p:cNvPr name="TextBox 7" id="7"/>
          <p:cNvSpPr txBox="true"/>
          <p:nvPr/>
        </p:nvSpPr>
        <p:spPr>
          <a:xfrm rot="0">
            <a:off x="11406578" y="8172096"/>
            <a:ext cx="5852722" cy="1086204"/>
          </a:xfrm>
          <a:prstGeom prst="rect">
            <a:avLst/>
          </a:prstGeom>
        </p:spPr>
        <p:txBody>
          <a:bodyPr anchor="t" rtlCol="false" tIns="0" lIns="0" bIns="0" rIns="0">
            <a:spAutoFit/>
          </a:bodyPr>
          <a:lstStyle/>
          <a:p>
            <a:pPr algn="r">
              <a:lnSpc>
                <a:spcPts val="8437"/>
              </a:lnSpc>
            </a:pPr>
            <a:r>
              <a:rPr lang="en-US" sz="7670">
                <a:solidFill>
                  <a:srgbClr val="FFFFFF"/>
                </a:solidFill>
                <a:latin typeface="RoxboroughCF Bold"/>
              </a:rPr>
              <a:t>Gracias</a:t>
            </a:r>
          </a:p>
        </p:txBody>
      </p:sp>
      <p:sp>
        <p:nvSpPr>
          <p:cNvPr name="TextBox 8" id="8"/>
          <p:cNvSpPr txBox="true"/>
          <p:nvPr/>
        </p:nvSpPr>
        <p:spPr>
          <a:xfrm rot="0">
            <a:off x="1028700" y="3696948"/>
            <a:ext cx="5258929" cy="506001"/>
          </a:xfrm>
          <a:prstGeom prst="rect">
            <a:avLst/>
          </a:prstGeom>
        </p:spPr>
        <p:txBody>
          <a:bodyPr anchor="t" rtlCol="false" tIns="0" lIns="0" bIns="0" rIns="0">
            <a:spAutoFit/>
          </a:bodyPr>
          <a:lstStyle/>
          <a:p>
            <a:pPr>
              <a:lnSpc>
                <a:spcPts val="3639"/>
              </a:lnSpc>
              <a:spcBef>
                <a:spcPct val="0"/>
              </a:spcBef>
            </a:pPr>
            <a:r>
              <a:rPr lang="en-US" sz="2599" spc="77">
                <a:solidFill>
                  <a:srgbClr val="FFFFFF"/>
                </a:solidFill>
                <a:latin typeface="Overpass Light Italics"/>
              </a:rPr>
              <a:t>Bibliografía</a:t>
            </a:r>
          </a:p>
        </p:txBody>
      </p:sp>
      <p:sp>
        <p:nvSpPr>
          <p:cNvPr name="TextBox 9" id="9"/>
          <p:cNvSpPr txBox="true"/>
          <p:nvPr/>
        </p:nvSpPr>
        <p:spPr>
          <a:xfrm rot="0">
            <a:off x="1028700" y="4270375"/>
            <a:ext cx="5258929" cy="4987925"/>
          </a:xfrm>
          <a:prstGeom prst="rect">
            <a:avLst/>
          </a:prstGeom>
        </p:spPr>
        <p:txBody>
          <a:bodyPr anchor="t" rtlCol="false" tIns="0" lIns="0" bIns="0" rIns="0">
            <a:spAutoFit/>
          </a:bodyPr>
          <a:lstStyle/>
          <a:p>
            <a:pPr marL="431801" indent="-215900" lvl="1">
              <a:lnSpc>
                <a:spcPts val="2800"/>
              </a:lnSpc>
              <a:buFont typeface="Arial"/>
              <a:buChar char="•"/>
            </a:pPr>
            <a:r>
              <a:rPr lang="en-US" sz="2000" spc="60">
                <a:solidFill>
                  <a:srgbClr val="FFFFFF"/>
                </a:solidFill>
                <a:latin typeface="Overpass Light"/>
              </a:rPr>
              <a:t>Facade. (n.d.). https://refactoring.guru/es/design-patterns/facade</a:t>
            </a:r>
          </a:p>
          <a:p>
            <a:pPr>
              <a:lnSpc>
                <a:spcPts val="2800"/>
              </a:lnSpc>
            </a:pPr>
          </a:p>
          <a:p>
            <a:pPr marL="431801" indent="-215900" lvl="1">
              <a:lnSpc>
                <a:spcPts val="2800"/>
              </a:lnSpc>
              <a:buFont typeface="Arial"/>
              <a:buChar char="•"/>
            </a:pPr>
            <a:r>
              <a:rPr lang="en-US" sz="2000" spc="60">
                <a:solidFill>
                  <a:srgbClr val="FFFFFF"/>
                </a:solidFill>
                <a:latin typeface="Overpass Light"/>
              </a:rPr>
              <a:t>colaboradores de Wikipedia. (2023). Facade (patrón de diseño). Wikipedia, La Enciclopedia Libre. https://es.wikipedia.org/wiki/Facade_(patr%C3%B3n_de_dise%C3%B1o)#:~:text=Fachada%20(Facade)%20es%20un%20tipo,comunicaciones%20y%20dependencias%20entre%20estos.</a:t>
            </a:r>
          </a:p>
          <a:p>
            <a:pPr>
              <a:lnSpc>
                <a:spcPts val="2800"/>
              </a:lnSpc>
            </a:pPr>
          </a:p>
          <a:p>
            <a:pPr>
              <a:lnSpc>
                <a:spcPts val="2800"/>
              </a:lnSpc>
              <a:spcBef>
                <a:spcPct val="0"/>
              </a:spcBef>
            </a:pPr>
          </a:p>
        </p:txBody>
      </p:sp>
      <p:sp>
        <p:nvSpPr>
          <p:cNvPr name="TextBox 10" id="10"/>
          <p:cNvSpPr txBox="true"/>
          <p:nvPr/>
        </p:nvSpPr>
        <p:spPr>
          <a:xfrm rot="0">
            <a:off x="15825601" y="600656"/>
            <a:ext cx="1433699" cy="1372289"/>
          </a:xfrm>
          <a:prstGeom prst="rect">
            <a:avLst/>
          </a:prstGeom>
        </p:spPr>
        <p:txBody>
          <a:bodyPr anchor="t" rtlCol="false" tIns="0" lIns="0" bIns="0" rIns="0">
            <a:spAutoFit/>
          </a:bodyPr>
          <a:lstStyle/>
          <a:p>
            <a:pPr algn="r">
              <a:lnSpc>
                <a:spcPts val="11199"/>
              </a:lnSpc>
              <a:spcBef>
                <a:spcPct val="0"/>
              </a:spcBef>
            </a:pPr>
            <a:r>
              <a:rPr lang="en-US" sz="7999">
                <a:solidFill>
                  <a:srgbClr val="FFFFFF"/>
                </a:solidFill>
                <a:latin typeface="RoxboroughCF Bold"/>
              </a:rPr>
              <a:t>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DAFlks7pqCU</dc:identifier>
  <dcterms:modified xsi:type="dcterms:W3CDTF">2011-08-01T06:04:30Z</dcterms:modified>
  <cp:revision>1</cp:revision>
  <dc:title>Patronesdediseño_Facade_YM</dc:title>
</cp:coreProperties>
</file>